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43"/>
  </p:notesMasterIdLst>
  <p:sldIdLst>
    <p:sldId id="257" r:id="rId3"/>
    <p:sldId id="309" r:id="rId4"/>
    <p:sldId id="261" r:id="rId5"/>
    <p:sldId id="262" r:id="rId6"/>
    <p:sldId id="263" r:id="rId7"/>
    <p:sldId id="264" r:id="rId8"/>
    <p:sldId id="28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89" r:id="rId27"/>
    <p:sldId id="292" r:id="rId28"/>
    <p:sldId id="294" r:id="rId29"/>
    <p:sldId id="295" r:id="rId30"/>
    <p:sldId id="296" r:id="rId31"/>
    <p:sldId id="297" r:id="rId32"/>
    <p:sldId id="298" r:id="rId33"/>
    <p:sldId id="299" r:id="rId34"/>
    <p:sldId id="302" r:id="rId35"/>
    <p:sldId id="300" r:id="rId36"/>
    <p:sldId id="301" r:id="rId37"/>
    <p:sldId id="303" r:id="rId38"/>
    <p:sldId id="305" r:id="rId39"/>
    <p:sldId id="306" r:id="rId40"/>
    <p:sldId id="307" r:id="rId41"/>
    <p:sldId id="308" r:id="rId42"/>
  </p:sldIdLst>
  <p:sldSz cx="9144000" cy="6858000" type="screen4x3"/>
  <p:notesSz cx="6858000" cy="9144000"/>
  <p:embeddedFontLst>
    <p:embeddedFont>
      <p:font typeface="Garamond" panose="02020404030301010803" pitchFamily="18" charset="0"/>
      <p:regular r:id="rId44"/>
      <p:bold r:id="rId45"/>
      <p:italic r:id="rId46"/>
    </p:embeddedFont>
    <p:embeddedFont>
      <p:font typeface="Book Antiqua" panose="02040602050305030304" pitchFamily="18" charset="0"/>
      <p:regular r:id="rId47"/>
      <p:bold r:id="rId48"/>
      <p:italic r:id="rId49"/>
      <p:boldItalic r:id="rId50"/>
    </p:embeddedFont>
    <p:embeddedFont>
      <p:font typeface="NikoshBAN" panose="02000000000000000000" pitchFamily="2" charset="0"/>
      <p:regular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83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E177A-4B5C-4C61-B273-16A594F0D35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C5940-7BCF-4D12-8D80-A6E14FE0E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FBA06-131C-4859-9C39-A0BB73E6E75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6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C92A3-402B-4FF6-90C9-E08DE0D2C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849E6-C54A-4F13-A0E1-78C00AD54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202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5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5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58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7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510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07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s-U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0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7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6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37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64633" y="3651266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47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304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81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me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3044"/>
          <a:stretch/>
        </p:blipFill>
        <p:spPr bwMode="auto">
          <a:xfrm>
            <a:off x="2590800" y="0"/>
            <a:ext cx="4267200" cy="38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896380"/>
            <a:ext cx="51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৪। বিজ্ঞানী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আর্কিমিডিস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খ্রি:পূ: ২৮৭-২১২ )</a:t>
            </a:r>
            <a:endParaRPr lang="as-IN" sz="28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4419600"/>
            <a:ext cx="876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লিভারের নীতি আবিষ্কার করেন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তরলে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নিমজ্জিত বস্তুর উপর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ক্রি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শীল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ঊর্ধ্বমুখী বলের সূত্র আবিষ্কার করে ধাতুর ভেজাল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নির্ণ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করেন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গোলী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দর্পণে সূর্য রশ্মি কে কেন্দ্রীভূত করে আগুন ধরানোর কৌশল জানতেন।</a:t>
            </a:r>
            <a:endParaRPr lang="as-IN" sz="2800" b="0" i="0" dirty="0">
              <a:solidFill>
                <a:srgbClr val="606268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42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600"/>
                            </p:stCondLst>
                            <p:childTnLst>
                              <p:par>
                                <p:cTn id="2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saacnew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"/>
            <a:ext cx="3314700" cy="28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352800"/>
            <a:ext cx="8686801" cy="2749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6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0-leonardo-da-vinci-invention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38129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0"/>
            <a:ext cx="8610600" cy="2591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chael Faraday 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33528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81400"/>
            <a:ext cx="8686800" cy="2219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8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trange-albert-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6" y="4191000"/>
            <a:ext cx="9071634" cy="185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6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sBoyleL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37338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" y="3581400"/>
            <a:ext cx="9121544" cy="2200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0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ileo-galil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3733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86" y="3657600"/>
            <a:ext cx="9358171" cy="2353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2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066800"/>
            <a:ext cx="620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পদার্থবিজ্ঞান পাঠের উদ্দেশ্য বর্ণানা কর। 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74320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 যে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শাখা</a:t>
            </a:r>
            <a:r>
              <a:rPr lang="en-US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 ও শক্তির সম্পর্ক এবং এদের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</a:t>
            </a:r>
            <a:r>
              <a:rPr lang="en-US" sz="2800" dirty="0" err="1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আলোচনা করা </a:t>
            </a:r>
            <a:endParaRPr lang="en-US" sz="2800" dirty="0" smtClean="0">
              <a:solidFill>
                <a:srgbClr val="20212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সেই শাখাকে </a:t>
            </a:r>
            <a:r>
              <a:rPr lang="as-IN" sz="28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বলা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মূল </a:t>
            </a:r>
            <a:r>
              <a:rPr lang="as-IN" sz="28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উদ্দেশ্য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হল পর্যবেক্ষণ, পরীক্ষণ ও বিশ্লেষণের আলোকে বস্তু ও শক্তির রূপান্তর ও সম্পর্ক উদঘাটন এবং পরিমাপগতভাবে তা প্রকাশ করা।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219980"/>
            <a:ext cx="3377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 পাঠের </a:t>
            </a:r>
            <a:r>
              <a:rPr lang="bn-I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উদ্দেশ্যঃ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4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94" y="263514"/>
            <a:ext cx="8626806" cy="6289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6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1" cy="4648199"/>
          </a:xfrm>
          <a:prstGeom prst="rect">
            <a:avLst/>
          </a:prstGeom>
        </p:spPr>
      </p:pic>
      <p:pic>
        <p:nvPicPr>
          <p:cNvPr id="4" name="Picture 5" descr="Earth_from_S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686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ime-war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4114800"/>
            <a:ext cx="26479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114800"/>
            <a:ext cx="241935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0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1ম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0615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486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fallOve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310943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মহাবিশ্বে যা কিছু পরিমাপ করা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তাই </a:t>
            </a:r>
            <a:r>
              <a:rPr lang="as-IN" sz="28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রাশি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এই পরিমাপ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যোগ্য রাশিগুলোকেই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28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 রাশি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জেমন- ভর,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বেগ, ত্বরণ, তাপমাত্রা ইত্যাদি। এই রাশিগুলো পরিমাপ যোগ্য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তাই এরা ভৌতরাশি।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500" y="7620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৪। ভৌতরাশি পদার্থবিজ্ঞানের </a:t>
            </a:r>
            <a:r>
              <a:rPr lang="bn-IN" sz="36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মূলভিত্তি ব্যাখ্যা কর।  </a:t>
            </a:r>
            <a:endParaRPr lang="en-US" sz="36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87723"/>
            <a:ext cx="1398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ভৌতরাশিঃ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04800"/>
            <a:ext cx="8763001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6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0999"/>
            <a:ext cx="8686800" cy="60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6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066800"/>
            <a:ext cx="7283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৫। পরিমাপ ও এককের প্রয়োজনীয়তা ব্যাখ্যা কর। 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981200"/>
            <a:ext cx="716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পরিমাপের এককের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জনী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endParaRPr lang="as-IN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 err="1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রাশিটির স্বতন্ত্রতা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বজা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রাখার জন্য। </a:t>
            </a:r>
            <a:endParaRPr lang="bn-IN" sz="2800" dirty="0" smtClean="0">
              <a:solidFill>
                <a:srgbClr val="20212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ii)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 ভৌত রাশির মধ্যে সম্পর্ক স্থাপনের জন্য। </a:t>
            </a:r>
            <a:endParaRPr lang="bn-IN" sz="2800" dirty="0" smtClean="0">
              <a:solidFill>
                <a:srgbClr val="20212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iii)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 রাশিটির স্বাভাবিক অবস্থা নিরূপণের জন্য। </a:t>
            </a:r>
            <a:endParaRPr lang="bn-IN" sz="2800" dirty="0" smtClean="0">
              <a:solidFill>
                <a:srgbClr val="20212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iv)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 রাশি-সমন্বিত সমীকরণ যাচাই করার জন্য।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2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52400"/>
            <a:ext cx="8763001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1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763000" cy="6172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04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839200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4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52401"/>
            <a:ext cx="8763001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0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843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৯</a:t>
            </a:r>
            <a:r>
              <a:rPr lang="bn-I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সরল যন্ত্রপাতির ব্যবহার দৈর্ঘ্য, ভর, ক্ষেত্রফল ও আয়তন নির্ণয়  কর। 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8585" y="3290501"/>
            <a:ext cx="227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as-IN" sz="1200" dirty="0">
                <a:solidFill>
                  <a:srgbClr val="FF0000"/>
                </a:solidFill>
                <a:latin typeface="Poppins"/>
              </a:rPr>
              <a:t> </a:t>
            </a:r>
            <a:endParaRPr lang="as-IN" sz="1200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2413338"/>
            <a:ext cx="84357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 রকম পরিমাপক যন্ত্র যেমন, ভর মাপার সাধারণ তুলাযন্ত্র, ভার বা ওজন মাপার স্প্রিং তুলাযন্ত্র, তারের ব্যাস মাপার স্ক্র-গেজ, পাতের বেধ মাপার স্লাইড ক্যালিপার্স যন্ত্রের সাহায্যে পরিমাপ করা হয়। নীচে বিভিন্ন রকম পরিমাপক যন্ত্রের তালিকা প্রকাশ করা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err="1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য়েছে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7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Length Measurement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0"/>
            <a:ext cx="3505200" cy="2514600"/>
          </a:xfrm>
          <a:noFill/>
        </p:spPr>
      </p:pic>
      <p:pic>
        <p:nvPicPr>
          <p:cNvPr id="31754" name="Picture 10" descr="SPHEROMET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810000"/>
            <a:ext cx="2743200" cy="2538413"/>
          </a:xfr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096963"/>
            <a:ext cx="4306887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Outside_Micrometer_Gauge_Measurement_Too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4114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293" y="238900"/>
            <a:ext cx="7175614" cy="1182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763000" y="6133514"/>
            <a:ext cx="8734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2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988" y="336176"/>
            <a:ext cx="6035489" cy="73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342" y="1072377"/>
            <a:ext cx="846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পদার্থবিজ্ঞান কি ? এর পরিসর ও ক্রমবিকাশ ব্যাখ্যা করতে পারবে। 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342" y="1549759"/>
            <a:ext cx="846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পদার্থবিজ্ঞান পাঠের উদ্দেশ্য বর্ণানা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752" y="1963271"/>
            <a:ext cx="844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স্থান ও কালের ধারণা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752" y="2393576"/>
            <a:ext cx="8659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৪। ভৌতরাশি ( মান ও একক সহ) পদার্থবিজ্ঞানের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মূলভিত্তি ব্যাখ্যা করতে পারবে।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176" y="3160059"/>
            <a:ext cx="8547848" cy="54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৫। পরিমাপ ও এককের প্রয়োজনীয়তা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42" y="3629452"/>
            <a:ext cx="846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মৌলিক রাশি ও লব্দ রাশির পার্থক্য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342" y="4109769"/>
            <a:ext cx="846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৭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পরিমাপের আন্তর্জাতিক একক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306" y="4518212"/>
            <a:ext cx="845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৮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রাশির মাত্রা ও মাত্রা সমীকরণ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342" y="5083643"/>
            <a:ext cx="8435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৯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সরল যন্ত্রপাতির ব্যবহার দৈর্ঘ্য, ভর, ক্ষেত্রফল ও আয়তন নির্ণয় 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324600"/>
            <a:ext cx="902745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91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beam-balan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04900"/>
            <a:ext cx="4495800" cy="2590800"/>
          </a:xfrm>
          <a:noFill/>
        </p:spPr>
      </p:pic>
      <p:pic>
        <p:nvPicPr>
          <p:cNvPr id="32775" name="Picture 7" descr="5kgbsaic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276350"/>
            <a:ext cx="3886200" cy="2895600"/>
          </a:xfrm>
          <a:noFill/>
        </p:spPr>
      </p:pic>
      <p:pic>
        <p:nvPicPr>
          <p:cNvPr id="32776" name="Picture 8" descr="46-electronic_balance-A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300" y="4343400"/>
            <a:ext cx="2171700" cy="2173288"/>
          </a:xfr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602038"/>
            <a:ext cx="3621088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66" y="290266"/>
            <a:ext cx="7974259" cy="1286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8763000" y="6133514"/>
            <a:ext cx="8734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1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stopwat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514600"/>
            <a:ext cx="4513263" cy="2895600"/>
          </a:xfrm>
          <a:noFill/>
        </p:spPr>
      </p:pic>
      <p:pic>
        <p:nvPicPr>
          <p:cNvPr id="43014" name="Picture 6" descr="Wat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905000"/>
            <a:ext cx="3771900" cy="3771900"/>
          </a:xfr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47930"/>
            <a:ext cx="8825753" cy="1457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839200" y="6133514"/>
            <a:ext cx="8811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10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7402989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 দেখবো কিভাবে দৈর্ঘ মাপা যায় </a:t>
            </a:r>
            <a:endParaRPr lang="en-US" sz="48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8035" r="1666" b="8035"/>
          <a:stretch/>
        </p:blipFill>
        <p:spPr>
          <a:xfrm rot="10800000">
            <a:off x="228600" y="3853541"/>
            <a:ext cx="8763000" cy="82731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lastic"/>
        </p:spPr>
      </p:pic>
      <p:cxnSp>
        <p:nvCxnSpPr>
          <p:cNvPr id="5" name="Straight Connector 4"/>
          <p:cNvCxnSpPr/>
          <p:nvPr/>
        </p:nvCxnSpPr>
        <p:spPr>
          <a:xfrm>
            <a:off x="2743200" y="4724400"/>
            <a:ext cx="2590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755775"/>
            <a:ext cx="1733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71650"/>
            <a:ext cx="1733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743200" y="2514600"/>
            <a:ext cx="2590800" cy="213360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34000" y="2514600"/>
            <a:ext cx="0" cy="213360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752600" y="1714500"/>
            <a:ext cx="1847850" cy="1600200"/>
            <a:chOff x="3686175" y="5181600"/>
            <a:chExt cx="1847850" cy="16002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3810000" y="5181600"/>
              <a:ext cx="1676400" cy="16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86175" y="5181600"/>
              <a:ext cx="1847850" cy="16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219200" y="3254514"/>
            <a:ext cx="255550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এটা ভুল পদ্ধতি</a:t>
            </a:r>
            <a:endParaRPr lang="en-US" sz="400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1767" y="3080027"/>
            <a:ext cx="290335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এটা সঠিক পদ্ধতি</a:t>
            </a:r>
            <a:endParaRPr lang="en-US" sz="400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9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78341"/>
            <a:ext cx="3895618" cy="83099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ক্ষেত্রফল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ও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পরিমাপ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1752600"/>
            <a:ext cx="2590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52800" y="2003336"/>
            <a:ext cx="0" cy="3364001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19200" y="1044714"/>
            <a:ext cx="853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প্রস্থ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80282" y="3331393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দৈর্ঘ্য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8609" y="3962400"/>
            <a:ext cx="22509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4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ক্ষেত্রফল =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458231" y="4114799"/>
            <a:ext cx="390369" cy="453687"/>
            <a:chOff x="7239000" y="4190999"/>
            <a:chExt cx="390369" cy="52158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239000" y="4191000"/>
              <a:ext cx="381000" cy="52158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239000" y="4190999"/>
              <a:ext cx="390369" cy="52158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219200" y="1044714"/>
            <a:ext cx="853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প্রস্থ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0281" y="3339013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দৈর্ঘ্য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>
            <a:off x="510989" y="1904999"/>
            <a:ext cx="2543098" cy="34623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25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34653 0.09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0.72014 0.429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6" grpId="0"/>
      <p:bldP spid="16" grpId="1"/>
      <p:bldP spid="17" grpId="0"/>
      <p:bldP spid="17" grpId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78341"/>
            <a:ext cx="3401893" cy="83099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bn-IN" sz="4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পরিমাপ</a:t>
            </a:r>
            <a:endParaRPr lang="en-US" sz="48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617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643" y="1044714"/>
            <a:ext cx="79977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টেবিলের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করবো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62600" y="1905000"/>
            <a:ext cx="1676400" cy="6858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41400" y="1905000"/>
            <a:ext cx="4368800" cy="46513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093913" y="1577975"/>
            <a:ext cx="95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৫ফুট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72213" y="1662113"/>
            <a:ext cx="95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২ফুট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93913" y="1577975"/>
            <a:ext cx="95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৫ফুট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273800" y="1658938"/>
            <a:ext cx="9540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২ফুট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6925" y="4800600"/>
            <a:ext cx="225107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ক্ষেত্রফল =</a:t>
            </a: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0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716338" y="4953000"/>
            <a:ext cx="390525" cy="454025"/>
            <a:chOff x="7239000" y="4190999"/>
            <a:chExt cx="390369" cy="5215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239000" y="4190999"/>
              <a:ext cx="380848" cy="5215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239000" y="4190999"/>
              <a:ext cx="390369" cy="5215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4176713" y="4854575"/>
            <a:ext cx="728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প্রস্থ</a:t>
            </a:r>
            <a:endParaRPr lang="en-US" sz="4000" b="0" dirty="0">
              <a:solidFill>
                <a:srgbClr val="002060"/>
              </a:solidFill>
              <a:latin typeface="Arial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63838" y="4854575"/>
            <a:ext cx="9239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দৈর্ঘ্য</a:t>
            </a:r>
            <a:endParaRPr lang="en-US" sz="4000" b="0" dirty="0">
              <a:solidFill>
                <a:srgbClr val="002060"/>
              </a:solidFill>
              <a:latin typeface="Arial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35200" y="5346700"/>
            <a:ext cx="81280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=</a:t>
            </a: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0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651250" y="5503863"/>
            <a:ext cx="388938" cy="454025"/>
            <a:chOff x="7239000" y="4190999"/>
            <a:chExt cx="390369" cy="52158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7239000" y="4190999"/>
              <a:ext cx="380809" cy="5215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239000" y="4190999"/>
              <a:ext cx="390369" cy="5215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2235200" y="5953125"/>
            <a:ext cx="81280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=</a:t>
            </a: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0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801938" y="5983288"/>
            <a:ext cx="1895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১০ বর্গফুট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8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06892 0.56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-0.25486 0.5511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8" grpId="0"/>
      <p:bldP spid="18" grpId="1"/>
      <p:bldP spid="19" grpId="0"/>
      <p:bldP spid="23" grpId="0"/>
      <p:bldP spid="24" grpId="0"/>
      <p:bldP spid="25" grpId="0"/>
      <p:bldP spid="29" grpId="0"/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891" y="304800"/>
            <a:ext cx="75745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8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দেখবো কিভাবে সময় মাপা যায় </a:t>
            </a:r>
            <a:endParaRPr lang="en-US" sz="4800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 rot="-477502">
            <a:off x="2959100" y="4638675"/>
            <a:ext cx="1398588" cy="314325"/>
            <a:chOff x="3375138" y="4991101"/>
            <a:chExt cx="2522676" cy="22859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380851" y="4991181"/>
              <a:ext cx="2514085" cy="228598"/>
            </a:xfrm>
            <a:prstGeom prst="line">
              <a:avLst/>
            </a:prstGeom>
            <a:ln w="152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477502">
              <a:off x="3358184" y="5049106"/>
              <a:ext cx="2522674" cy="126999"/>
            </a:xfrm>
            <a:prstGeom prst="line">
              <a:avLst/>
            </a:prstGeom>
            <a:ln w="152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7200" y="1493838"/>
            <a:ext cx="7696200" cy="5516562"/>
            <a:chOff x="762000" y="1340891"/>
            <a:chExt cx="7696200" cy="5517109"/>
          </a:xfrm>
        </p:grpSpPr>
        <p:pic>
          <p:nvPicPr>
            <p:cNvPr id="12187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340891"/>
              <a:ext cx="1554709" cy="155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1905000" y="2437962"/>
              <a:ext cx="6553200" cy="44200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V="1">
            <a:off x="2971800" y="3429000"/>
            <a:ext cx="0" cy="1371600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043238" y="4733925"/>
            <a:ext cx="2590800" cy="369888"/>
            <a:chOff x="3380282" y="4991101"/>
            <a:chExt cx="2514600" cy="36883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3380282" y="4991101"/>
              <a:ext cx="2514600" cy="227947"/>
            </a:xfrm>
            <a:prstGeom prst="line">
              <a:avLst/>
            </a:prstGeom>
            <a:ln w="152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409557" y="4991101"/>
              <a:ext cx="2471457" cy="368831"/>
            </a:xfrm>
            <a:prstGeom prst="line">
              <a:avLst/>
            </a:prstGeom>
            <a:ln w="152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 rot="18138880">
            <a:off x="5320516" y="4342276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8</a:t>
            </a:r>
            <a:r>
              <a:rPr lang="bn-BD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টা </a:t>
            </a:r>
            <a:endParaRPr lang="en-US" sz="3200" b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 rot="18138880">
            <a:off x="4185752" y="4181746"/>
            <a:ext cx="756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9</a:t>
            </a:r>
            <a:r>
              <a:rPr lang="bn-BD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টা </a:t>
            </a:r>
            <a:endParaRPr lang="en-US" sz="3200" b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06768" y="4910969"/>
            <a:ext cx="93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12</a:t>
            </a:r>
            <a:r>
              <a:rPr lang="bn-BD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টা </a:t>
            </a:r>
            <a:endParaRPr lang="en-US" sz="3200" b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2186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216025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4003675"/>
            <a:ext cx="24717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42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2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267200" y="25146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ভর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781800" y="5943600"/>
            <a:ext cx="270933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781800" y="5943600"/>
            <a:ext cx="304801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5000" y="1143000"/>
            <a:ext cx="6781803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ভৌত জগতের কোন উপাদানটি দৃশ্য?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33400" y="1066800"/>
            <a:ext cx="1219200" cy="68580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5491" tIns="52746" rIns="105491" bIns="52746"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 ১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33801" y="1905000"/>
            <a:ext cx="30479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5494618" y="1826557"/>
            <a:ext cx="372783" cy="4594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00801" y="1905000"/>
            <a:ext cx="304801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8124016" y="1828800"/>
            <a:ext cx="410384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33800" y="2590800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alf Frame 24"/>
          <p:cNvSpPr/>
          <p:nvPr/>
        </p:nvSpPr>
        <p:spPr>
          <a:xfrm rot="14014148">
            <a:off x="5815237" y="2402743"/>
            <a:ext cx="178156" cy="528515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00801" y="2590800"/>
            <a:ext cx="304801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8229601" y="2590800"/>
            <a:ext cx="33866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57200" y="2057401"/>
            <a:ext cx="3276600" cy="68580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50268" y="1864659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স্থান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917268" y="1864659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সময়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858000" y="25908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 শক্তি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733801" y="2590800"/>
            <a:ext cx="304801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81867" y="609600"/>
            <a:ext cx="2844800" cy="381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বহুনির্বাচনী প্রশ্ন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81202" y="3352800"/>
            <a:ext cx="6705602" cy="1600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 ক্রমটি ক্ষুদ্র থেকে ক্ষুদ্রত্তর -</a:t>
            </a: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i.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পরমানু- নিউট্রন-ইলেকট্রন-কোয়ার্ক।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ii.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পরমানু- 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প্রোটন- ইলেকট্রন-কোয়ার্ক।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পরমানু- নিউট্রন- প্রোটন- কোয়ার্ক।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সঠিক- </a:t>
            </a:r>
            <a:endParaRPr lang="bn-BD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457201" y="3429000"/>
            <a:ext cx="1371600" cy="685800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491" tIns="52746" rIns="105491" bIns="52746"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 ২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33400" y="5334000"/>
            <a:ext cx="3276600" cy="68580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343400" y="5181602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877984" y="5183843"/>
            <a:ext cx="30479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y 56"/>
          <p:cNvSpPr/>
          <p:nvPr/>
        </p:nvSpPr>
        <p:spPr>
          <a:xfrm>
            <a:off x="5638801" y="5105402"/>
            <a:ext cx="372783" cy="4594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162800" y="5181602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ii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781800" y="5181600"/>
            <a:ext cx="304801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ultiply 59"/>
          <p:cNvSpPr/>
          <p:nvPr/>
        </p:nvSpPr>
        <p:spPr>
          <a:xfrm>
            <a:off x="8382000" y="5105400"/>
            <a:ext cx="410384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162800" y="58674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iii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3886201" y="5943600"/>
            <a:ext cx="304801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ultiply 62"/>
          <p:cNvSpPr/>
          <p:nvPr/>
        </p:nvSpPr>
        <p:spPr>
          <a:xfrm>
            <a:off x="5562601" y="5867400"/>
            <a:ext cx="33866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343400" y="58674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ii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" name="Half Frame 65"/>
          <p:cNvSpPr/>
          <p:nvPr/>
        </p:nvSpPr>
        <p:spPr>
          <a:xfrm rot="14014148">
            <a:off x="8482236" y="5755543"/>
            <a:ext cx="178156" cy="528515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65" grpId="0" animBg="1"/>
      <p:bldP spid="67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3" grpId="0" animBg="1"/>
      <p:bldP spid="36" grpId="0" animBg="1"/>
      <p:bldP spid="37" grpId="0" animBg="1"/>
      <p:bldP spid="40" grpId="0" animBg="1"/>
      <p:bldP spid="29" grpId="0" animBg="1"/>
      <p:bldP spid="38" grpId="0" animBg="1"/>
      <p:bldP spid="4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4" grpId="0" animBg="1"/>
      <p:bldP spid="66" grpId="0" animBg="1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62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8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9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9400" y="838200"/>
            <a:ext cx="3932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 </a:t>
            </a:r>
            <a:r>
              <a:rPr lang="bn-IN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কাকে </a:t>
            </a:r>
            <a:r>
              <a:rPr lang="bn-IN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 ? 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838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 যে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শাখায়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পদার্থ এবং শক্তির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মিথস্ক্রিয়া নিয়ে 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আলোচনা করা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 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তাকে পদার্থবিজ্ঞান বলে। পদার্থবিজ্ঞান একটি প্রাকৃতিক বিজ্ঞান যা শক্তি এবং বলের মতো ধারণার পাশাপাশি স্থান ও কাল সাপেক্ষে পদার্থের গতি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নিয়ে 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আলোচনা করে থাকে। সংক্ষেপে বললে, মহাবিশ্ব কীভাবে আচরণ করে তা বোঝার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প্রয়াসে 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এটি একটি প্রাকৃতিক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অধ্যয়ন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19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363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8353" y="376518"/>
            <a:ext cx="3558988" cy="645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পদার্থবিজ্ঞানের </a:t>
            </a:r>
            <a:r>
              <a:rPr lang="bn-IN" sz="36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পরিসর</a:t>
            </a:r>
            <a:endParaRPr lang="en-US" sz="36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341" y="1045990"/>
            <a:ext cx="8686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 হলো বিজ্ঞানের চাবিকাঠি। অন্যান্য বিজ্ঞানের মৌলিক শাখা হলো পদার্থবিজ্ঞান। কারণ এর নীতিগুলোই বিজ্ঞানের অন্যান্য শাখাসমূহের ভিত্তি রচনা করেছে। উদাহরণস্বরূপ বলা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en-US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অণু-পরমাণু গঠন থেকে শুরু করে ঝড়-বৃষ্টির পূর্বাভাস পর্যন্ত পদার্থবিজ্ঞান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বিস্তৃত। 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পঠন পাঠনের সুবিধার জন্য এবং পদার্থবিজ্ঞানকে বিশদভাবে আলোচনার জন্য তাকে বিভিন্ন ভাগে ভাগ করা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err="1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ছে। যথাঃ </a:t>
            </a:r>
            <a:endParaRPr lang="bn-IN" sz="2800" dirty="0">
              <a:solidFill>
                <a:srgbClr val="22222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6962" y="474494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৪)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আলোকবিজ্ঞান</a:t>
            </a:r>
            <a:endParaRPr lang="en-US" sz="2800" b="0" i="0" dirty="0">
              <a:solidFill>
                <a:srgbClr val="222222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1585" y="3620584"/>
            <a:ext cx="1521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(১)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বলবিদ্যা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6962" y="3987974"/>
            <a:ext cx="1814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২) তাপবিজ্ঞান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16962" y="4363851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(৩) শব্দবিজ্ঞান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1444" y="5203691"/>
            <a:ext cx="1973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(৫) চুম্বকবিজ্ঞান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8357" y="3486970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৬) তড়িৎ বা বিদ্যুৎ 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4741" y="3882194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(৭) ইলেকট্রনিক্স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4741" y="5179005"/>
            <a:ext cx="3388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(১০) নিউক্লিলিয় পদার্থবিজ্ঞান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4741" y="474222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(৯) কোয়ান্টাম পদার্থবিজ্ঞান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64741" y="4324782"/>
            <a:ext cx="2873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৮) পারমাণবিক 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7957" y="5911037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নিম্নে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এ 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প্রদর্শন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8655424" y="6133514"/>
            <a:ext cx="8627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9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3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3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3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3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3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3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3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3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13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3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3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300"/>
                            </p:stCondLst>
                            <p:childTnLst>
                              <p:par>
                                <p:cTn id="8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798" y="1143000"/>
            <a:ext cx="4128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পদার্থবিজ্ঞানের </a:t>
            </a:r>
            <a:r>
              <a:rPr lang="bn-IN" sz="36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ক্রমবিকাশ </a:t>
            </a:r>
            <a:endParaRPr lang="en-US" sz="36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59" y="1789331"/>
            <a:ext cx="8693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প্রাচীনকালে জ্যোতিবিদ্যা, আলোকবিদ্যা, গতিবিদ্যা এবং গণিতের গুরুত্বপূর্ণ শাখা জ্যামিতির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সম্বন্ব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 এর যাত্রা শুরু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পদার্থবিজ্ঞানের ক্রমবিকাশ ইতিহাস উন্মোচন করলেন আদিপর্বে যেসব বিজ্ঞানীদের নাম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পাও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যা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তাদের অবদান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নিম্নরূপ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ঃ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86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থেলিস (Thales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3722"/>
          <a:stretch/>
        </p:blipFill>
        <p:spPr bwMode="auto">
          <a:xfrm>
            <a:off x="2849364" y="762000"/>
            <a:ext cx="3462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657600"/>
            <a:ext cx="4410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বিজ্ঞানী থেলিস (</a:t>
            </a:r>
            <a:r>
              <a:rPr lang="as-IN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খ্রি:পূ: ৬২৪-৫৬৯</a:t>
            </a:r>
            <a:r>
              <a:rPr lang="as-IN" dirty="0"/>
              <a:t> 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endParaRPr lang="en-US" sz="28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180820"/>
            <a:ext cx="8693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সূর্যগ্রহণ এর ভবিষ্যদ্বাণী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করেছেন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তিনি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বলেছেন বৃত্তের ব্যাস বৃত্তকে সমদ্বিখণ্ডিত করে। লোডস্টোনের চৌম্বক ধর্ম সম্পর্কে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জানতেন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as-IN" sz="2800" b="0" i="0" dirty="0">
              <a:solidFill>
                <a:srgbClr val="606268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07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পিথাগোরাস Pythagor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r="11569"/>
          <a:stretch/>
        </p:blipFill>
        <p:spPr bwMode="auto">
          <a:xfrm>
            <a:off x="2971800" y="255017"/>
            <a:ext cx="3048000" cy="25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21058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বিজ্ঞানী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পিথাগোরা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(খ্রি:পূ</a:t>
            </a:r>
            <a:r>
              <a:rPr lang="as-IN" sz="2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 ৫২৭-৮৯৭)</a:t>
            </a:r>
            <a:endParaRPr lang="as-IN" sz="28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7338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 গণিত ও সংগীতজ্যোতি বিজ্ঞান ও বিশ্বতত্ত্ব শরীর মন ও আত্মার সবকিছু সূত্রের সাহায্যে প্রকাশ করতে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চে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ছেন।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আগুন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মাটি, পানি,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য়ূ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চারটি মৌলের ধারণা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ছেন।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কম্পমান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তারের উপর তার অধিক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স্থা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য়ী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অবদান আছে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তারের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কম্পমান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বাদ্যযন্ত্র ও সংগীতের যে স্কেল আছে সেখানে তার অবদান বিদ্যমান।</a:t>
            </a:r>
            <a:endParaRPr lang="as-IN" sz="2800" b="0" i="0" dirty="0">
              <a:solidFill>
                <a:srgbClr val="606268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7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650"/>
                            </p:stCondLst>
                            <p:childTnLst>
                              <p:par>
                                <p:cTn id="2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অ্যারিস্টটল Aristot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19282"/>
          <a:stretch/>
        </p:blipFill>
        <p:spPr bwMode="auto">
          <a:xfrm>
            <a:off x="2743200" y="374998"/>
            <a:ext cx="35052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" y="3362980"/>
            <a:ext cx="4991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 বিজ্ঞানী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অ্যারিস্টোটল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খ্রি:পূ: ৩১০-২০০)</a:t>
            </a:r>
            <a:endParaRPr lang="as-IN" sz="28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886200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সবকিছুই মাটি পানি বাতাস ও আগুন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তৈরি এই মতামত দেন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মতে সূর্য, গ্রহ, ও নক্ষত্রগুলো পৃথিবী কে কেন্দ্র করে ঘুরছে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বিজ্ঞানী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প্লেটোও তার সাথে সম্মত ছিলেন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as-IN" sz="2800" b="0" i="0" dirty="0">
              <a:solidFill>
                <a:srgbClr val="606268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464924" y="5943600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950"/>
                            </p:stCondLst>
                            <p:childTnLst>
                              <p:par>
                                <p:cTn id="2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1155</Words>
  <Application>Microsoft Office PowerPoint</Application>
  <PresentationFormat>On-screen Show (4:3)</PresentationFormat>
  <Paragraphs>157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Poppins</vt:lpstr>
      <vt:lpstr>Garamond</vt:lpstr>
      <vt:lpstr>Book Antiqua</vt:lpstr>
      <vt:lpstr>Arial</vt:lpstr>
      <vt:lpstr>NikoshBAN</vt:lpstr>
      <vt:lpstr>Vrinda</vt:lpstr>
      <vt:lpstr>Verdana</vt:lpstr>
      <vt:lpstr>Calibri</vt:lpstr>
      <vt:lpstr>Office Theme</vt:lpstr>
      <vt:lpstr>Theme13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145</cp:revision>
  <dcterms:created xsi:type="dcterms:W3CDTF">2006-08-16T00:00:00Z</dcterms:created>
  <dcterms:modified xsi:type="dcterms:W3CDTF">2024-11-16T14:44:17Z</dcterms:modified>
</cp:coreProperties>
</file>